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88" r:id="rId2"/>
    <p:sldId id="289" r:id="rId3"/>
    <p:sldId id="290" r:id="rId4"/>
    <p:sldId id="291" r:id="rId5"/>
    <p:sldId id="292" r:id="rId6"/>
    <p:sldId id="293" r:id="rId7"/>
    <p:sldId id="294" r:id="rId8"/>
    <p:sldId id="30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200"/>
    <a:srgbClr val="100B00"/>
    <a:srgbClr val="000066"/>
    <a:srgbClr val="F9FB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75" autoAdjust="0"/>
  </p:normalViewPr>
  <p:slideViewPr>
    <p:cSldViewPr>
      <p:cViewPr varScale="1">
        <p:scale>
          <a:sx n="111" d="100"/>
          <a:sy n="111" d="100"/>
        </p:scale>
        <p:origin x="100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513E7-9599-41AD-88AB-2BEAF7A44807}" type="datetimeFigureOut">
              <a:rPr lang="ru-RU" smtClean="0"/>
              <a:pPr/>
              <a:t>23.07.2021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2D23D-5CE8-4A27-A5A1-0DA501B0E3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3700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397BB-7C72-4FAF-BC89-5B17DCF6ABCA}" type="datetimeFigureOut">
              <a:rPr lang="ru-RU" smtClean="0"/>
              <a:pPr/>
              <a:t>23.07.2021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ACE76-0DDF-4892-99B2-51C2F711A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3858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ACE76-0DDF-4892-99B2-51C2F711AC8F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445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ACE76-0DDF-4892-99B2-51C2F711AC8F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445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ACE76-0DDF-4892-99B2-51C2F711AC8F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445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ACE76-0DDF-4892-99B2-51C2F711AC8F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445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ACE76-0DDF-4892-99B2-51C2F711AC8F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4451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ACE76-0DDF-4892-99B2-51C2F711AC8F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445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ACE76-0DDF-4892-99B2-51C2F711AC8F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445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ACE76-0DDF-4892-99B2-51C2F711AC8F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445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7C88E-D58B-4E03-9518-73CF17D8263C}" type="datetime1">
              <a:rPr lang="ru-RU" smtClean="0"/>
              <a:pPr/>
              <a:t>23.07.2021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19442-FCB1-454D-9D03-78B3686A67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858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4593-972A-40AA-8258-9F95FE8B7819}" type="datetime1">
              <a:rPr lang="ru-RU" smtClean="0"/>
              <a:pPr/>
              <a:t>23.07.2021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19442-FCB1-454D-9D03-78B3686A67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099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8833-9F64-4693-BED1-0973C5ED2D32}" type="datetime1">
              <a:rPr lang="ru-RU" smtClean="0"/>
              <a:pPr/>
              <a:t>23.07.2021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19442-FCB1-454D-9D03-78B3686A67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258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4579-C43B-4254-BA24-A993B93461C3}" type="datetime1">
              <a:rPr lang="ru-RU" smtClean="0"/>
              <a:pPr/>
              <a:t>23.07.2021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19442-FCB1-454D-9D03-78B3686A67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725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BA2B-9FCB-4C65-B437-BC768F6ADE4A}" type="datetime1">
              <a:rPr lang="ru-RU" smtClean="0"/>
              <a:pPr/>
              <a:t>23.07.2021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19442-FCB1-454D-9D03-78B3686A67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21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44F2-8E0F-49E7-8C46-679B3DE1145A}" type="datetime1">
              <a:rPr lang="ru-RU" smtClean="0"/>
              <a:pPr/>
              <a:t>23.07.2021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19442-FCB1-454D-9D03-78B3686A67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439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7C6DA-B2D6-44C1-AC3B-3176AAFBECC3}" type="datetime1">
              <a:rPr lang="ru-RU" smtClean="0"/>
              <a:pPr/>
              <a:t>23.07.2021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19442-FCB1-454D-9D03-78B3686A67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319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A53C-50A2-4D8A-9D9A-2FCDA527283F}" type="datetime1">
              <a:rPr lang="ru-RU" smtClean="0"/>
              <a:pPr/>
              <a:t>23.07.2021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19442-FCB1-454D-9D03-78B3686A67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539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DC50A-F641-4185-966D-5D8485AD9BA4}" type="datetime1">
              <a:rPr lang="ru-RU" smtClean="0"/>
              <a:pPr/>
              <a:t>23.07.2021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19442-FCB1-454D-9D03-78B3686A67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484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4D6-2D2E-4263-9E2F-0654460A17FE}" type="datetime1">
              <a:rPr lang="ru-RU" smtClean="0"/>
              <a:pPr/>
              <a:t>23.07.2021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19442-FCB1-454D-9D03-78B3686A67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738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0CC28-5969-413E-9EF0-FC8512F0360E}" type="datetime1">
              <a:rPr lang="ru-RU" smtClean="0"/>
              <a:pPr/>
              <a:t>23.07.2021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19442-FCB1-454D-9D03-78B3686A67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73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1000">
              <a:schemeClr val="accent1">
                <a:lumMod val="75000"/>
              </a:schemeClr>
            </a:gs>
            <a:gs pos="37407">
              <a:schemeClr val="accent1">
                <a:lumMod val="20000"/>
                <a:lumOff val="80000"/>
              </a:schemeClr>
            </a:gs>
            <a:gs pos="9815">
              <a:schemeClr val="tx2">
                <a:lumMod val="20000"/>
                <a:lumOff val="80000"/>
              </a:schemeClr>
            </a:gs>
            <a:gs pos="0">
              <a:schemeClr val="tx2">
                <a:lumMod val="40000"/>
                <a:lumOff val="60000"/>
              </a:schemeClr>
            </a:gs>
            <a:gs pos="65000">
              <a:schemeClr val="accent5">
                <a:lumMod val="20000"/>
                <a:lumOff val="8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A3DAD-CC93-4D7B-B248-32A58E557DA3}" type="datetime1">
              <a:rPr lang="ru-RU" smtClean="0"/>
              <a:pPr/>
              <a:t>23.07.2021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19442-FCB1-454D-9D03-78B3686A67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234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svvaul.ru/" TargetMode="External"/><Relationship Id="rId4" Type="http://schemas.openxmlformats.org/officeDocument/2006/relationships/hyperlink" Target="mailto:afhsp@mail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690" y="0"/>
            <a:ext cx="9114310" cy="1121761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 prstMaterial="softEdge">
            <a:bevelT/>
            <a:bevelB prst="relaxedInset"/>
          </a:sp3d>
        </p:spPr>
      </p:pic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79512" y="5904656"/>
            <a:ext cx="8784976" cy="90872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17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Филиал ВУНЦ ВВС «ВВА» в г. Сызрани - является единственным военным учебным заведением по подготовке летчиков-инженеров для </a:t>
            </a:r>
          </a:p>
          <a:p>
            <a:pPr>
              <a:spcBef>
                <a:spcPts val="0"/>
              </a:spcBef>
            </a:pPr>
            <a:r>
              <a:rPr lang="ru-RU" sz="17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Вооруженных Сил и других силовых структур Российской Федерации</a:t>
            </a:r>
            <a:endParaRPr lang="ru-RU" sz="17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D:\WORK\Агитация\фото\ВЕРТОЛЕТЫ\Mi-28-00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484783"/>
            <a:ext cx="2736304" cy="2160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:\WORK\Агитация\фото\ФОТО СВВАУЛ 2015\Занятия\Фото 17 02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3394" y="1052735"/>
            <a:ext cx="2794750" cy="2016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:\WORK\Агитация\фото\ФОТО СВВАУЛ 2015\Полёты\Фото 05-3 06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3634333"/>
            <a:ext cx="2808312" cy="2098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:\WORK\Агитация\фото\ФОТО СВВАУЛ 2015\Присяга\Фото 08-30 37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1308086"/>
            <a:ext cx="2880320" cy="2120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3789040"/>
            <a:ext cx="2808312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Documents and Settings\balabekjan\Рабочий стол\Фото для ППО\фото 1478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31840" y="3068960"/>
            <a:ext cx="2736304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одзаголовок 6"/>
          <p:cNvSpPr txBox="1">
            <a:spLocks/>
          </p:cNvSpPr>
          <p:nvPr/>
        </p:nvSpPr>
        <p:spPr>
          <a:xfrm>
            <a:off x="0" y="260648"/>
            <a:ext cx="8784976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 Black" pitchFamily="34" charset="0"/>
                <a:cs typeface="Arial" pitchFamily="34" charset="0"/>
              </a:rPr>
              <a:t>ПРАВИЛА ПОСТУПЛЕНИЯ 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 Black" pitchFamily="34" charset="0"/>
                <a:cs typeface="Arial" pitchFamily="34" charset="0"/>
              </a:rPr>
              <a:t>В ФИЛИАЛ ВУНЦ ВВС «ВВА» в г. СЫЗРАНИ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46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690" y="0"/>
            <a:ext cx="9114310" cy="1121761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 prstMaterial="softEdge">
            <a:bevelT/>
            <a:bevelB prst="relaxedInset"/>
          </a:sp3d>
        </p:spPr>
      </p:pic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88032" y="1628800"/>
            <a:ext cx="8964488" cy="17526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пециальность -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«Летная эксплуатация и применение авиационных комплексов» </a:t>
            </a:r>
          </a:p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Военная специальность -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«Применение подразделений армейской авиации» </a:t>
            </a:r>
          </a:p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Срок обучения -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5 лет 3 месяца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По окончании филиала: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  <a:cs typeface="Arial" pitchFamily="34" charset="0"/>
            </a:endParaRPr>
          </a:p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квалификация –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«инженер по летной эксплуатации летательных аппаратов» </a:t>
            </a:r>
          </a:p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воинское звание -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«лейтенант»</a:t>
            </a:r>
          </a:p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гражданская специальность в соответствии с  государственными образовательными стандартами</a:t>
            </a:r>
          </a:p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государственный диплом об образовании и квалификации</a:t>
            </a:r>
          </a:p>
          <a:p>
            <a:endParaRPr lang="ru-RU" sz="2600" dirty="0"/>
          </a:p>
        </p:txBody>
      </p:sp>
      <p:sp>
        <p:nvSpPr>
          <p:cNvPr id="8" name="Заголовок 1"/>
          <p:cNvSpPr txBox="1">
            <a:spLocks noGrp="1"/>
          </p:cNvSpPr>
          <p:nvPr>
            <p:ph type="ctrTitle"/>
          </p:nvPr>
        </p:nvSpPr>
        <p:spPr>
          <a:xfrm>
            <a:off x="971600" y="188640"/>
            <a:ext cx="727280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Филиал ВУНЦ ВВС «ВВА» в г. Сызрани </a:t>
            </a: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готовит летчиков вертолетов с высшим военно-специальным образованием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46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690" y="0"/>
            <a:ext cx="9114310" cy="1121761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 prstMaterial="softEdge">
            <a:bevelT/>
            <a:bevelB prst="relaxedInset"/>
          </a:sp3d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938533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</a:rPr>
              <a:t>Профессиональный  отбор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79512" y="1124744"/>
            <a:ext cx="8784976" cy="422602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ial" pitchFamily="34" charset="0"/>
              </a:rPr>
              <a:t>ПРОВОДИТСЯ С 1 ПО 30 ИЮЛЯ И ВКЛЮЧАЕТ: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1. Определение годности по состоянию здоровья;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2. Определение военно-профессиональной пригодности по оценке индивидуальных психологических качеств; 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3. Вступительные испытания:</a:t>
            </a:r>
          </a:p>
          <a:p>
            <a:pPr indent="45720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Оценка уровня общеобразовательной подготовленности по предметам: </a:t>
            </a:r>
          </a:p>
          <a:p>
            <a:pPr indent="457200" algn="just">
              <a:spcBef>
                <a:spcPts val="600"/>
              </a:spcBef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Математика (</a:t>
            </a:r>
            <a:r>
              <a:rPr lang="ru-RU" sz="2200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профильный уровень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  -  </a:t>
            </a:r>
            <a:r>
              <a:rPr lang="ru-RU" sz="22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27 баллов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indent="457200" algn="just">
              <a:spcBef>
                <a:spcPts val="600"/>
              </a:spcBef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Физика – </a:t>
            </a:r>
            <a:r>
              <a:rPr lang="ru-RU" sz="22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36 баллов</a:t>
            </a:r>
          </a:p>
          <a:p>
            <a:pPr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Русский язык – </a:t>
            </a:r>
            <a:r>
              <a:rPr lang="ru-RU" sz="22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36 баллов </a:t>
            </a:r>
          </a:p>
          <a:p>
            <a:pPr indent="45720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Оценка уровня физической подготовленности -</a:t>
            </a: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подтягивание   на перекладине, бег на 3000 м, бег на 100 м.</a:t>
            </a:r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 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01246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690" y="0"/>
            <a:ext cx="9114310" cy="1121761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 prstMaterial="softEdge">
            <a:bevelT/>
            <a:bevelB prst="relaxedInset"/>
          </a:sp3d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650501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Вступительные испытания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95536" y="1412776"/>
            <a:ext cx="8352928" cy="4824536"/>
          </a:xfrm>
        </p:spPr>
        <p:txBody>
          <a:bodyPr>
            <a:noAutofit/>
          </a:bodyPr>
          <a:lstStyle/>
          <a:p>
            <a:pPr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Зачисление осуществляется по результатам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ЕГЭ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или вступительных испытаний в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«ТРАДИЦИОННОЙ ФОРМЕ».</a:t>
            </a:r>
            <a:r>
              <a:rPr lang="ru-RU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Лица, имеющие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СРЕДНЕЕ ПРОФЕССИОНАЛЬНОЕ ОБРАЗОВАНИЕ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имеют право сдавать вступительные испытания в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«ТРАДИЦИОННОЙ ФОРМЕ».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Выпускники средних общеобразовательных школ текущего года набора в обязательном порядке сдают ЕГЭ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ОСНОВНЫЕ СРОКИ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ПОВТОРНАЯ СДАЧА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кандидатом вступительных испытаний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 ДОПУСКАЕТСЯ.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ru-RU" sz="1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46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690" y="0"/>
            <a:ext cx="9114310" cy="1121761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 prstMaterial="softEdge">
            <a:bevelT/>
            <a:bevelB prst="relaxedInset"/>
          </a:sp3d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07504" y="1628800"/>
            <a:ext cx="8892480" cy="4608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граждане РФ (юноши), окончившие среднюю школу, а также имеющие среднее профессиональное образование из числа: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не проходивших военную службу в возрасте </a:t>
            </a:r>
            <a:r>
              <a:rPr lang="ru-RU" sz="3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 16 до 22 лет</a:t>
            </a:r>
            <a:r>
              <a:rPr lang="ru-RU" sz="31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прошедших военную службу и военнослужащих проходящих военную службу по призыву, до достижения ими возраста </a:t>
            </a:r>
            <a:r>
              <a:rPr lang="ru-RU" sz="3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24 лет</a:t>
            </a: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военнослужащих, проходящих военную службу по контракту (кроме офицеров), по истечении половины срока военной службы, указанного в первом контракте, до достижения ими возраста </a:t>
            </a:r>
            <a:r>
              <a:rPr lang="ru-RU" sz="3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27 лет</a:t>
            </a: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Примечание</a:t>
            </a: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возраст поступающих на учебу определяется по состоянию на </a:t>
            </a: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 августа года приема в вуз.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167337" y="385500"/>
            <a:ext cx="67890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Courier New" pitchFamily="49" charset="0"/>
                <a:cs typeface="Times New Roman" pitchFamily="18" charset="0"/>
              </a:rPr>
              <a:t>КТО МОЖЕТ СТАТЬ КУРСАНТОМ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46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690" y="0"/>
            <a:ext cx="9114310" cy="1121761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 prstMaterial="softEdge">
            <a:bevelT/>
            <a:bevelB prst="relaxedInset"/>
          </a:sp3d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8032" y="-27384"/>
            <a:ext cx="7772400" cy="1470025"/>
          </a:xfrm>
        </p:spPr>
        <p:txBody>
          <a:bodyPr>
            <a:normAutofit/>
          </a:bodyPr>
          <a:lstStyle/>
          <a:p>
            <a:r>
              <a:rPr lang="ru-RU" sz="2600" dirty="0" smtClean="0">
                <a:solidFill>
                  <a:srgbClr val="C00000"/>
                </a:solidFill>
                <a:latin typeface="Arial Black" pitchFamily="34" charset="0"/>
              </a:rPr>
              <a:t>КАКИЕ ДОКУМЕНТЫ НЕОБХОДИМО</a:t>
            </a:r>
            <a:endParaRPr lang="ru-RU" sz="2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39552" y="1340768"/>
            <a:ext cx="8280920" cy="532859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 20 апреля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года поступления подают в военный комиссариат района по месту жительства следующие документы: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заявление, в котором указываются фамилия, имя, отчество, год, число и месяц рождения, адрес места жительства, наименование военно-учебного заведения и специальность, по которой они желают обучаться;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 автобиографию;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 характеристику с места работы или учебы;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 копию паспорта, свидетельства о рождении;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 копию документа о среднем образовании;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 справку о текущей успеваемости (для учащихся);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 академическую справку (для лиц, окончивших первый и последующие курсы образовательных учреждений высшего профессионального образования);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 заключение ВВК о годности к поступлению в филиал ВУНЦ ВВС «ВВА» в        г. Сызрани;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 фотографии 4,5 х 6 см (без головного убора);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  подростковую медицинскую карту.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46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690" y="0"/>
            <a:ext cx="9114310" cy="1121761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 prstMaterial="softEdge">
            <a:bevelT/>
            <a:bevelB prst="relaxedInset"/>
          </a:sp3d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03648" y="0"/>
            <a:ext cx="6264696" cy="147002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ОБЩАЯ ИНФОРМАЦИЯ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51520" y="1196752"/>
            <a:ext cx="8712968" cy="5472608"/>
          </a:xfrm>
        </p:spPr>
        <p:txBody>
          <a:bodyPr>
            <a:norm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Кандидаты выезжают по вызову в филиал в установленные сроки по предписаниям военкоматов или воинских частей. 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Все кандидаты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прибывающие в филиал ВУНЦ ВВС «ВВА» в г. Сызрани, обеспечиваются 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бесплатным питанием и проживанием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в общежитии, проходят медицинское освидетельствование и сдают вступительные экзамены.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ПРИМЕЧАНИЕ: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ограничения в росте составляют от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160 до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186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см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., в весе – не </a:t>
            </a:r>
            <a:r>
              <a:rPr lang="ru-RU" i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более </a:t>
            </a:r>
            <a:r>
              <a:rPr lang="ru-RU" b="1" i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90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кг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;  острота зрения –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1,0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на каждый глаз без очков.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ru-RU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46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690" y="0"/>
            <a:ext cx="9114310" cy="1121761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 prstMaterial="softEdge">
            <a:bevelT/>
            <a:bevelB prst="relaxedInset"/>
          </a:sp3d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116633"/>
            <a:ext cx="7772400" cy="7920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Уважаемые друзья!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95536" y="548680"/>
            <a:ext cx="8352928" cy="3096344"/>
          </a:xfrm>
        </p:spPr>
        <p:txBody>
          <a:bodyPr>
            <a:normAutofit fontScale="85000" lnSpcReduction="20000"/>
          </a:bodyPr>
          <a:lstStyle/>
          <a:p>
            <a:r>
              <a:rPr lang="ru-RU" sz="2000" b="1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  <a:endParaRPr lang="ru-RU" sz="2000" dirty="0" smtClean="0"/>
          </a:p>
          <a:p>
            <a:r>
              <a:rPr lang="ru-RU" sz="2000" b="1" i="1" dirty="0" smtClean="0"/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Если Вы хотите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быть образованным и интеллигентным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сильным и мужественным человеком,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способным обеспечить и защитить себя и своих близких.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Если Вы хотите увидеть мир и смотреть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землю с высоты птичьего полета – поступайте в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Филиал Военного учебно-научного центра Военно-воздушных сил «Военно-воздушная академия имени профессора Н.Е.Жуковского и Ю.А.Гагарина» в г. СЫЗРАНИ.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3920276"/>
            <a:ext cx="842493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КОНТАКТНАЯ  ИНФОРМАЦИЯ  ПРИЕМНОЙ  КОМИССИИ:</a:t>
            </a:r>
            <a:endParaRPr lang="ru-RU" sz="2000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Адрес: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446007, Самарская обл., г. Сызрань -7,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ул. Маршала Г.К. Жукова, Филиал ВУНЦ ВВС «ВВА» в г. Сызрани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Телефон: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(8464) 99-00-86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(8464) 37-38-10, </a:t>
            </a:r>
            <a:r>
              <a:rPr lang="ru-RU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добавочный 3-28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; 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Е-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mail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	               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afhsp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@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mail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.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ru</a:t>
            </a:r>
            <a:endParaRPr lang="ru-RU" i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Сайт: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              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http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://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www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.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svvaul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.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ru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/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46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_голуб_радиал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_голуб_радиал" id="{A6116953-9F31-4E14-8E05-7D0019C97A6E}" vid="{42DBAF26-FF19-416B-ADF5-55F50D398D7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5433</TotalTime>
  <Words>597</Words>
  <Application>Microsoft Office PowerPoint</Application>
  <PresentationFormat>Экран (4:3)</PresentationFormat>
  <Paragraphs>80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Calibri</vt:lpstr>
      <vt:lpstr>Courier New</vt:lpstr>
      <vt:lpstr>Times New Roman</vt:lpstr>
      <vt:lpstr>Wingdings</vt:lpstr>
      <vt:lpstr>Тема_голуб_радиал</vt:lpstr>
      <vt:lpstr>Презентация PowerPoint</vt:lpstr>
      <vt:lpstr>Филиал ВУНЦ ВВС «ВВА» в г. Сызрани  готовит летчиков вертолетов с высшим военно-специальным образованием </vt:lpstr>
      <vt:lpstr>Профессиональный  отбор </vt:lpstr>
      <vt:lpstr>Вступительные испытания</vt:lpstr>
      <vt:lpstr>Презентация PowerPoint</vt:lpstr>
      <vt:lpstr>КАКИЕ ДОКУМЕНТЫ НЕОБХОДИМО</vt:lpstr>
      <vt:lpstr>ОБЩАЯ ИНФОРМАЦИЯ</vt:lpstr>
      <vt:lpstr>Уважаемые друзья!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ВЫСТУПЛЕНИЕ   Начальника филиала военного учебно-научного центра Военно-воздушных сил «Военно-воздушной академии  имени профессора Н.Е. Жуковского и Ю.А. Гагарина полковника Асанова А.А.</dc:title>
  <dc:creator>филиал</dc:creator>
  <cp:lastModifiedBy>Балабекян</cp:lastModifiedBy>
  <cp:revision>1015</cp:revision>
  <dcterms:created xsi:type="dcterms:W3CDTF">2014-11-26T14:08:33Z</dcterms:created>
  <dcterms:modified xsi:type="dcterms:W3CDTF">2021-07-23T09:37:02Z</dcterms:modified>
</cp:coreProperties>
</file>